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308" r:id="rId2"/>
    <p:sldId id="277" r:id="rId3"/>
    <p:sldId id="289" r:id="rId4"/>
    <p:sldId id="303" r:id="rId5"/>
    <p:sldId id="297" r:id="rId6"/>
    <p:sldId id="304" r:id="rId7"/>
    <p:sldId id="298" r:id="rId8"/>
    <p:sldId id="305" r:id="rId9"/>
    <p:sldId id="299" r:id="rId10"/>
    <p:sldId id="306" r:id="rId11"/>
    <p:sldId id="300" r:id="rId12"/>
    <p:sldId id="307" r:id="rId13"/>
    <p:sldId id="294" r:id="rId14"/>
    <p:sldId id="301" r:id="rId15"/>
    <p:sldId id="30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3CADC69E-E646-48D2-AF38-BAB42B0CB2A0}" type="datetimeFigureOut">
              <a:rPr lang="en-GB"/>
              <a:pPr/>
              <a:t>08/08/2013</a:t>
            </a:fld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64F81C43-043D-47DB-95DD-FA1FCEEA42D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1DFC34E3-B242-4611-87A5-EE24D6B92E1E}" type="datetimeFigureOut">
              <a:rPr lang="en-GB"/>
              <a:pPr/>
              <a:t>08/08/2013</a:t>
            </a:fld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ill Sans MT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</a:defRPr>
            </a:lvl1pPr>
          </a:lstStyle>
          <a:p>
            <a:fld id="{5C56CF70-6D12-475F-8383-E66A4F6F1C0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FFC04-CA89-44BE-9754-1B42602DFCAA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89E42-26AE-4DBC-84E1-E2F806E7E8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F63EF-868C-4DD7-B859-4647CA040198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2C9F2-9360-4AEB-BD3D-20E8986984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0E2615-11BA-4218-86C8-A0E4BF180F21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A09D-05E6-4423-8610-68F2E2F1DAC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768B3-07B8-49C8-BD7C-5465E7E063F3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99685-5AF3-4A82-854A-4514D62AFC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D4E3-CAC8-4C9A-97D5-FD8556C1BA30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0086E-CF03-45CE-92E0-1D5CC0694B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E4102-1A14-4CE9-AAC2-840B6F78CFAC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01A5-162A-44A9-BC03-2C707BF8DE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B1B4D-A243-483F-A44F-8B3F79C5476F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FC85-D5C1-4B7C-B998-A7B7D528D9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E83F7-9EBD-493C-80C7-F9A0854026CA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149F-5E94-40F4-BCB2-22C1ACEA07B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5B758C-8543-4D38-8A02-D6133A7D12E6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30E70-E6F3-4D89-8F42-A91B1D9AFB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BD298-9853-4E8D-B1B9-0AE2C90A5738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16058-7F79-4746-922B-90D9F77481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EBDAB1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F85B2-3F95-421D-9B08-C7028C3DA66F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7F12-EC0E-4CFE-BACA-F87F8817B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dist="25400" dir="5400000" algn="tl" rotWithShape="0">
              <a:srgbClr val="AFA58D">
                <a:alpha val="84999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9495E094-E4F8-455F-9C12-9BE587A6BFBA}" type="datetimeFigureOut">
              <a:rPr lang="en-US"/>
              <a:pPr/>
              <a:t>8/8/2013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fld id="{B4338593-263B-4DCC-B118-CFB14FD2200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706B5F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8" r:id="rId2"/>
    <p:sldLayoutId id="2147483754" r:id="rId3"/>
    <p:sldLayoutId id="2147483749" r:id="rId4"/>
    <p:sldLayoutId id="2147483755" r:id="rId5"/>
    <p:sldLayoutId id="2147483750" r:id="rId6"/>
    <p:sldLayoutId id="2147483756" r:id="rId7"/>
    <p:sldLayoutId id="2147483757" r:id="rId8"/>
    <p:sldLayoutId id="2147483758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03350" y="1628775"/>
            <a:ext cx="7407275" cy="3960813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4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Physical Education</a:t>
            </a:r>
            <a: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/>
            </a:r>
            <a:b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Components of Health-Related Fitness</a:t>
            </a:r>
            <a:b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endParaRPr lang="en-GB" sz="390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  <a:ea typeface="ＭＳ Ｐゴシック" charset="-128"/>
              </a:rPr>
              <a:t>Flexibility</a:t>
            </a:r>
            <a:endParaRPr lang="en-US" smtClean="0">
              <a:effectLst/>
              <a:ea typeface="ＭＳ Ｐゴシック" charset="-128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628775"/>
            <a:ext cx="7499350" cy="46196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mtClean="0">
                <a:ea typeface="ＭＳ Ｐゴシック" charset="-128"/>
              </a:rPr>
              <a:t> </a:t>
            </a: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Often neglected and taken for granted</a:t>
            </a:r>
          </a:p>
          <a:p>
            <a:pPr>
              <a:buFont typeface="Wingdings" pitchFamily="2" charset="2"/>
              <a:buNone/>
            </a:pPr>
            <a:endParaRPr lang="en-GB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 Demonstrated in gymnastics, badminton, etc.</a:t>
            </a:r>
          </a:p>
          <a:p>
            <a:pPr>
              <a:buFont typeface="Wingdings" pitchFamily="2" charset="2"/>
              <a:buNone/>
            </a:pPr>
            <a:endParaRPr lang="en-GB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 Yoga can help improve flexibility</a:t>
            </a:r>
            <a:endParaRPr lang="en-US" smtClean="0">
              <a:solidFill>
                <a:srgbClr val="320E04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Body Composition</a:t>
            </a:r>
          </a:p>
        </p:txBody>
      </p:sp>
      <p:sp>
        <p:nvSpPr>
          <p:cNvPr id="31746" name="Subtitle 2"/>
          <p:cNvSpPr>
            <a:spLocks/>
          </p:cNvSpPr>
          <p:nvPr/>
        </p:nvSpPr>
        <p:spPr bwMode="auto">
          <a:xfrm>
            <a:off x="1331913" y="5589588"/>
            <a:ext cx="7416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3200">
                <a:solidFill>
                  <a:srgbClr val="320E04"/>
                </a:solidFill>
                <a:latin typeface="Gill Sans MT" pitchFamily="34" charset="0"/>
              </a:rPr>
              <a:t>The percentage of body weight that is fat, muscle and bone</a:t>
            </a: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12875"/>
            <a:ext cx="5837237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  <a:ea typeface="ＭＳ Ｐゴシック" charset="-128"/>
              </a:rPr>
              <a:t>Body Composition</a:t>
            </a:r>
            <a:endParaRPr lang="en-US" smtClean="0">
              <a:effectLst/>
              <a:ea typeface="ＭＳ Ｐゴシック" charset="-128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628775"/>
            <a:ext cx="7499350" cy="46196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mtClean="0">
                <a:ea typeface="ＭＳ Ｐゴシック" charset="-128"/>
              </a:rPr>
              <a:t> </a:t>
            </a: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Influenced by genetics</a:t>
            </a:r>
          </a:p>
          <a:p>
            <a:pPr>
              <a:buFont typeface="Wingdings" pitchFamily="2" charset="2"/>
              <a:buChar char="ü"/>
            </a:pPr>
            <a:endParaRPr lang="en-GB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 But can be improved to a degree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    through diet and exercise</a:t>
            </a:r>
          </a:p>
          <a:p>
            <a:pPr>
              <a:buFont typeface="Wingdings" pitchFamily="2" charset="2"/>
              <a:buNone/>
            </a:pPr>
            <a:endParaRPr lang="en-GB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 Body shape can be enhance through</a:t>
            </a:r>
          </a:p>
          <a:p>
            <a:pPr>
              <a:buFont typeface="Wingdings" pitchFamily="2" charset="2"/>
              <a:buNone/>
            </a:pPr>
            <a:r>
              <a:rPr lang="en-GB" smtClean="0">
                <a:solidFill>
                  <a:srgbClr val="320E04"/>
                </a:solidFill>
                <a:ea typeface="ＭＳ Ｐゴシック" charset="-128"/>
              </a:rPr>
              <a:t>    playing sport</a:t>
            </a:r>
            <a:endParaRPr lang="en-US" smtClean="0">
              <a:solidFill>
                <a:srgbClr val="320E04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Body Mass Index</a:t>
            </a:r>
          </a:p>
        </p:txBody>
      </p:sp>
      <p:sp>
        <p:nvSpPr>
          <p:cNvPr id="34818" name="Subtitle 2"/>
          <p:cNvSpPr>
            <a:spLocks noGrp="1"/>
          </p:cNvSpPr>
          <p:nvPr>
            <p:ph type="subTitle" idx="4294967295"/>
          </p:nvPr>
        </p:nvSpPr>
        <p:spPr>
          <a:xfrm>
            <a:off x="1431925" y="1849438"/>
            <a:ext cx="7100888" cy="4151312"/>
          </a:xfrm>
        </p:spPr>
        <p:txBody>
          <a:bodyPr tIns="0"/>
          <a:lstStyle/>
          <a:p>
            <a:pPr marL="26988" indent="0" eaLnBrk="1" hangingPunct="1">
              <a:buFont typeface="Wingdings 2" pitchFamily="18" charset="2"/>
              <a:buNone/>
            </a:pPr>
            <a:endParaRPr lang="en-GB" sz="2600" smtClean="0">
              <a:solidFill>
                <a:srgbClr val="320E04"/>
              </a:solidFill>
              <a:ea typeface="ＭＳ Ｐゴシック" charset="-128"/>
            </a:endParaRPr>
          </a:p>
          <a:p>
            <a:pPr marL="26988" indent="0" eaLnBrk="1" hangingPunct="1">
              <a:buFont typeface="Wingdings" pitchFamily="2" charset="2"/>
              <a:buNone/>
            </a:pPr>
            <a:endParaRPr lang="en-GB" sz="3000" smtClean="0">
              <a:solidFill>
                <a:srgbClr val="320E04"/>
              </a:solidFill>
              <a:ea typeface="ＭＳ Ｐゴシック" charset="-128"/>
            </a:endParaRPr>
          </a:p>
        </p:txBody>
      </p:sp>
      <p:sp>
        <p:nvSpPr>
          <p:cNvPr id="34819" name="Subtitle 2"/>
          <p:cNvSpPr>
            <a:spLocks/>
          </p:cNvSpPr>
          <p:nvPr/>
        </p:nvSpPr>
        <p:spPr bwMode="auto">
          <a:xfrm>
            <a:off x="1403350" y="1557338"/>
            <a:ext cx="74072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GB" sz="2600">
              <a:solidFill>
                <a:srgbClr val="320E04"/>
              </a:solidFill>
              <a:latin typeface="Gill Sans MT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835150" y="1773238"/>
            <a:ext cx="6624638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320E04"/>
                </a:solidFill>
                <a:latin typeface="Arial" charset="0"/>
                <a:ea typeface="ＭＳ Ｐゴシック" charset="0"/>
              </a:rPr>
              <a:t>The most common and easiest way to get an idea of your body composition is by calculating your body mass index (BMI).</a:t>
            </a:r>
          </a:p>
          <a:p>
            <a:pPr>
              <a:defRPr/>
            </a:pPr>
            <a:endParaRPr lang="en-GB" sz="2800">
              <a:solidFill>
                <a:srgbClr val="320E04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GB" sz="2800">
                <a:solidFill>
                  <a:srgbClr val="320E04"/>
                </a:solidFill>
                <a:latin typeface="Arial" charset="0"/>
                <a:ea typeface="ＭＳ Ｐゴシック" charset="0"/>
              </a:rPr>
              <a:t>This method is used by the NHS and often by insurance companies to see if applicants for life insurance policies are a safe risk.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How To Measure BMI</a:t>
            </a:r>
          </a:p>
        </p:txBody>
      </p:sp>
      <p:sp>
        <p:nvSpPr>
          <p:cNvPr id="36866" name="Subtitle 2"/>
          <p:cNvSpPr>
            <a:spLocks noGrp="1"/>
          </p:cNvSpPr>
          <p:nvPr>
            <p:ph type="subTitle" idx="4294967295"/>
          </p:nvPr>
        </p:nvSpPr>
        <p:spPr>
          <a:xfrm>
            <a:off x="1431925" y="1849438"/>
            <a:ext cx="7100888" cy="4151312"/>
          </a:xfrm>
        </p:spPr>
        <p:txBody>
          <a:bodyPr tIns="0"/>
          <a:lstStyle/>
          <a:p>
            <a:pPr marL="26988" indent="0" eaLnBrk="1" hangingPunct="1">
              <a:buFont typeface="Wingdings 2" pitchFamily="18" charset="2"/>
              <a:buNone/>
            </a:pPr>
            <a:endParaRPr lang="en-GB" sz="2600" smtClean="0">
              <a:solidFill>
                <a:srgbClr val="320E04"/>
              </a:solidFill>
              <a:ea typeface="ＭＳ Ｐゴシック" charset="-128"/>
            </a:endParaRPr>
          </a:p>
          <a:p>
            <a:pPr marL="26988" indent="0" eaLnBrk="1" hangingPunct="1">
              <a:buFont typeface="Wingdings" pitchFamily="2" charset="2"/>
              <a:buNone/>
            </a:pPr>
            <a:endParaRPr lang="en-GB" sz="3000" smtClean="0">
              <a:solidFill>
                <a:srgbClr val="320E04"/>
              </a:solidFill>
              <a:ea typeface="ＭＳ Ｐゴシック" charset="-128"/>
            </a:endParaRPr>
          </a:p>
        </p:txBody>
      </p:sp>
      <p:sp>
        <p:nvSpPr>
          <p:cNvPr id="36867" name="Subtitle 2"/>
          <p:cNvSpPr>
            <a:spLocks/>
          </p:cNvSpPr>
          <p:nvPr/>
        </p:nvSpPr>
        <p:spPr bwMode="auto">
          <a:xfrm>
            <a:off x="1403350" y="1557338"/>
            <a:ext cx="74072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GB" sz="2600">
              <a:solidFill>
                <a:srgbClr val="320E04"/>
              </a:solidFill>
              <a:latin typeface="Gill Sans MT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692275" y="1773238"/>
            <a:ext cx="7056438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3200">
                <a:solidFill>
                  <a:srgbClr val="320E04"/>
                </a:solidFill>
                <a:latin typeface="Arial" charset="0"/>
                <a:ea typeface="ＭＳ Ｐゴシック" charset="0"/>
              </a:rPr>
              <a:t>Calculate height (using tape measure)</a:t>
            </a:r>
          </a:p>
          <a:p>
            <a:pPr>
              <a:defRPr/>
            </a:pPr>
            <a:endParaRPr lang="en-GB" sz="3200">
              <a:solidFill>
                <a:srgbClr val="320E04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GB" sz="3200">
                <a:solidFill>
                  <a:srgbClr val="320E04"/>
                </a:solidFill>
                <a:latin typeface="Arial" charset="0"/>
                <a:ea typeface="ＭＳ Ｐゴシック" charset="0"/>
              </a:rPr>
              <a:t>Calculate weight (using scales)</a:t>
            </a:r>
          </a:p>
          <a:p>
            <a:pPr>
              <a:defRPr/>
            </a:pPr>
            <a:endParaRPr lang="en-GB" sz="3200">
              <a:solidFill>
                <a:srgbClr val="320E04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GB" sz="3200">
                <a:solidFill>
                  <a:srgbClr val="320E04"/>
                </a:solidFill>
                <a:latin typeface="Arial" charset="0"/>
                <a:ea typeface="ＭＳ Ｐゴシック" charset="0"/>
              </a:rPr>
              <a:t>Find your place on the BMI Chart</a:t>
            </a:r>
          </a:p>
          <a:p>
            <a:pPr>
              <a:defRPr/>
            </a:pPr>
            <a:endParaRPr lang="en-GB" sz="3200">
              <a:solidFill>
                <a:srgbClr val="320E04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GB" sz="2800">
              <a:solidFill>
                <a:srgbClr val="320E04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GB" sz="3200">
                <a:solidFill>
                  <a:srgbClr val="320E04"/>
                </a:solidFill>
                <a:latin typeface="Arial" charset="0"/>
                <a:ea typeface="ＭＳ Ｐゴシック" charset="0"/>
              </a:rPr>
              <a:t>Is this an accurate reading?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9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Learning Objectives (Revisited)</a:t>
            </a:r>
          </a:p>
        </p:txBody>
      </p:sp>
      <p:sp>
        <p:nvSpPr>
          <p:cNvPr id="38914" name="Subtitle 2"/>
          <p:cNvSpPr>
            <a:spLocks noGrp="1"/>
          </p:cNvSpPr>
          <p:nvPr>
            <p:ph type="subTitle" idx="4294967295"/>
          </p:nvPr>
        </p:nvSpPr>
        <p:spPr>
          <a:xfrm>
            <a:off x="1431925" y="1849438"/>
            <a:ext cx="7407275" cy="4151312"/>
          </a:xfrm>
        </p:spPr>
        <p:txBody>
          <a:bodyPr tIns="0"/>
          <a:lstStyle/>
          <a:p>
            <a:pPr marL="26988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GB" sz="2600" smtClean="0">
                <a:solidFill>
                  <a:srgbClr val="320E04"/>
                </a:solidFill>
                <a:ea typeface="ＭＳ Ｐゴシック" charset="-128"/>
              </a:rPr>
              <a:t>By the end of this lesson pupils should:</a:t>
            </a:r>
          </a:p>
          <a:p>
            <a:pPr marL="26988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GB" sz="2600" smtClean="0">
              <a:solidFill>
                <a:srgbClr val="320E04"/>
              </a:solidFill>
              <a:ea typeface="ＭＳ Ｐゴシック" charset="-128"/>
            </a:endParaRP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600" smtClean="0">
                <a:solidFill>
                  <a:srgbClr val="320E04"/>
                </a:solidFill>
                <a:ea typeface="ＭＳ Ｐゴシック" charset="-128"/>
              </a:rPr>
              <a:t>   Define the terms health, fitness, exercise &amp; </a:t>
            </a: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600" smtClean="0">
                <a:solidFill>
                  <a:srgbClr val="320E04"/>
                </a:solidFill>
                <a:ea typeface="ＭＳ Ｐゴシック" charset="-128"/>
              </a:rPr>
              <a:t>      performance</a:t>
            </a: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600" smtClean="0">
              <a:solidFill>
                <a:srgbClr val="320E04"/>
              </a:solidFill>
              <a:ea typeface="ＭＳ Ｐゴシック" charset="-128"/>
            </a:endParaRP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600" smtClean="0">
                <a:solidFill>
                  <a:srgbClr val="320E04"/>
                </a:solidFill>
                <a:ea typeface="ＭＳ Ｐゴシック" charset="-128"/>
              </a:rPr>
              <a:t>   Understand the components of health-related</a:t>
            </a: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600" smtClean="0">
                <a:solidFill>
                  <a:srgbClr val="320E04"/>
                </a:solidFill>
                <a:ea typeface="ＭＳ Ｐゴシック" charset="-128"/>
              </a:rPr>
              <a:t>      exercise</a:t>
            </a: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sz="2600" smtClean="0">
              <a:solidFill>
                <a:srgbClr val="320E04"/>
              </a:solidFill>
              <a:ea typeface="ＭＳ Ｐゴシック" charset="-128"/>
            </a:endParaRP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600" smtClean="0">
                <a:solidFill>
                  <a:srgbClr val="320E04"/>
                </a:solidFill>
                <a:ea typeface="ＭＳ Ｐゴシック" charset="-128"/>
              </a:rPr>
              <a:t>   Be able to relate these components to</a:t>
            </a:r>
          </a:p>
          <a:p>
            <a:pPr marL="26988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600" smtClean="0">
                <a:solidFill>
                  <a:srgbClr val="320E04"/>
                </a:solidFill>
                <a:ea typeface="ＭＳ Ｐゴシック" charset="-128"/>
              </a:rPr>
              <a:t>      different physical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Learning Objectives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4294967295"/>
          </p:nvPr>
        </p:nvSpPr>
        <p:spPr>
          <a:xfrm>
            <a:off x="1431925" y="1849438"/>
            <a:ext cx="7407275" cy="4151312"/>
          </a:xfrm>
        </p:spPr>
        <p:txBody>
          <a:bodyPr tIns="0"/>
          <a:lstStyle/>
          <a:p>
            <a:pPr marL="26988" indent="0" eaLnBrk="1" hangingPunct="1">
              <a:buFont typeface="Wingdings 2" pitchFamily="18" charset="2"/>
              <a:buNone/>
            </a:pPr>
            <a:r>
              <a:rPr lang="en-GB" sz="3100" smtClean="0">
                <a:solidFill>
                  <a:srgbClr val="320E04"/>
                </a:solidFill>
                <a:ea typeface="ＭＳ Ｐゴシック" charset="-128"/>
              </a:rPr>
              <a:t>By the end of this lesson pupils should:</a:t>
            </a:r>
          </a:p>
          <a:p>
            <a:pPr marL="26988" indent="0" eaLnBrk="1" hangingPunct="1">
              <a:buFont typeface="Wingdings 2" pitchFamily="18" charset="2"/>
              <a:buNone/>
            </a:pPr>
            <a:endParaRPr lang="en-GB" sz="3100" smtClean="0">
              <a:solidFill>
                <a:srgbClr val="320E04"/>
              </a:solidFill>
              <a:ea typeface="ＭＳ Ｐゴシック" charset="-128"/>
            </a:endParaRPr>
          </a:p>
          <a:p>
            <a:pPr marL="26988" indent="0" eaLnBrk="1" hangingPunct="1">
              <a:buFont typeface="Wingdings" pitchFamily="2" charset="2"/>
              <a:buChar char="ü"/>
            </a:pPr>
            <a:r>
              <a:rPr lang="en-GB" sz="3100" smtClean="0">
                <a:solidFill>
                  <a:srgbClr val="320E04"/>
                </a:solidFill>
                <a:ea typeface="ＭＳ Ｐゴシック" charset="-128"/>
              </a:rPr>
              <a:t>  Know &amp; Understand the components</a:t>
            </a:r>
          </a:p>
          <a:p>
            <a:pPr marL="26988" indent="0" eaLnBrk="1" hangingPunct="1">
              <a:buFont typeface="Wingdings" pitchFamily="2" charset="2"/>
              <a:buNone/>
            </a:pPr>
            <a:r>
              <a:rPr lang="en-GB" sz="3100" smtClean="0">
                <a:solidFill>
                  <a:srgbClr val="320E04"/>
                </a:solidFill>
                <a:ea typeface="ＭＳ Ｐゴシック" charset="-128"/>
              </a:rPr>
              <a:t>     of health-related exercise</a:t>
            </a:r>
          </a:p>
          <a:p>
            <a:pPr marL="26988" indent="0" eaLnBrk="1" hangingPunct="1">
              <a:buFont typeface="Wingdings" pitchFamily="2" charset="2"/>
              <a:buNone/>
            </a:pPr>
            <a:endParaRPr lang="en-GB" sz="3100" smtClean="0">
              <a:solidFill>
                <a:srgbClr val="320E04"/>
              </a:solidFill>
              <a:ea typeface="ＭＳ Ｐゴシック" charset="-128"/>
            </a:endParaRPr>
          </a:p>
          <a:p>
            <a:pPr marL="26988" indent="0" eaLnBrk="1" hangingPunct="1">
              <a:buFont typeface="Wingdings" pitchFamily="2" charset="2"/>
              <a:buChar char="ü"/>
            </a:pPr>
            <a:r>
              <a:rPr lang="en-GB" sz="3100" smtClean="0">
                <a:solidFill>
                  <a:srgbClr val="320E04"/>
                </a:solidFill>
                <a:ea typeface="ＭＳ Ｐゴシック" charset="-128"/>
              </a:rPr>
              <a:t>  Be able to relate these components</a:t>
            </a:r>
          </a:p>
          <a:p>
            <a:pPr marL="26988" indent="0" eaLnBrk="1" hangingPunct="1">
              <a:buFont typeface="Wingdings" pitchFamily="2" charset="2"/>
              <a:buNone/>
            </a:pPr>
            <a:r>
              <a:rPr lang="en-GB" sz="3100" smtClean="0">
                <a:solidFill>
                  <a:srgbClr val="320E04"/>
                </a:solidFill>
                <a:ea typeface="ＭＳ Ｐゴシック" charset="-128"/>
              </a:rPr>
              <a:t>     to different physical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Cardiovascular Fitness</a:t>
            </a:r>
          </a:p>
        </p:txBody>
      </p:sp>
      <p:sp>
        <p:nvSpPr>
          <p:cNvPr id="19458" name="Subtitle 2"/>
          <p:cNvSpPr>
            <a:spLocks/>
          </p:cNvSpPr>
          <p:nvPr/>
        </p:nvSpPr>
        <p:spPr bwMode="auto">
          <a:xfrm>
            <a:off x="1403350" y="5589588"/>
            <a:ext cx="71008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3200">
                <a:solidFill>
                  <a:srgbClr val="320E04"/>
                </a:solidFill>
                <a:latin typeface="Gill Sans MT" pitchFamily="34" charset="0"/>
              </a:rPr>
              <a:t>The ability to exercise the entire body for long periods of time</a:t>
            </a:r>
          </a:p>
        </p:txBody>
      </p:sp>
      <p:pic>
        <p:nvPicPr>
          <p:cNvPr id="19459" name="Picture 5" descr="home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341438"/>
            <a:ext cx="403225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  <a:ea typeface="ＭＳ Ｐゴシック" charset="-128"/>
              </a:rPr>
              <a:t>Cardiovascular Fitness</a:t>
            </a:r>
            <a:endParaRPr lang="en-US" smtClean="0">
              <a:effectLst/>
              <a:ea typeface="ＭＳ Ｐゴシック" charset="-128"/>
            </a:endParaRP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700213"/>
            <a:ext cx="7499350" cy="45481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smtClean="0">
                <a:ea typeface="ＭＳ Ｐゴシック" charset="-128"/>
              </a:rPr>
              <a:t> </a:t>
            </a: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Concerned with the fitness of the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heart and the lungs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It can be improved by training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Required to allow long hard matches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to be played (football, netball, etc.)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It is crucial for developing other types of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fitness</a:t>
            </a:r>
            <a:endParaRPr lang="en-US" sz="2800" smtClean="0">
              <a:solidFill>
                <a:srgbClr val="320E04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Muscular Strength</a:t>
            </a:r>
          </a:p>
        </p:txBody>
      </p:sp>
      <p:sp>
        <p:nvSpPr>
          <p:cNvPr id="22530" name="Subtitle 2"/>
          <p:cNvSpPr>
            <a:spLocks/>
          </p:cNvSpPr>
          <p:nvPr/>
        </p:nvSpPr>
        <p:spPr bwMode="auto">
          <a:xfrm>
            <a:off x="1403350" y="5589588"/>
            <a:ext cx="710088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3200">
                <a:solidFill>
                  <a:srgbClr val="320E04"/>
                </a:solidFill>
                <a:latin typeface="Gill Sans MT" pitchFamily="34" charset="0"/>
              </a:rPr>
              <a:t>The amount of force a muscle can exert against a resistance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56578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  <a:ea typeface="ＭＳ Ｐゴシック" charset="-128"/>
              </a:rPr>
              <a:t>Muscular Strength</a:t>
            </a:r>
            <a:endParaRPr lang="en-US" smtClean="0">
              <a:effectLst/>
              <a:ea typeface="ＭＳ Ｐゴシック" charset="-128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628775"/>
            <a:ext cx="7499350" cy="46196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sz="2800" smtClean="0">
                <a:ea typeface="ＭＳ Ｐゴシック" charset="-128"/>
              </a:rPr>
              <a:t> </a:t>
            </a: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Enables the lifting of very heavy weights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Developed by lifting heavy weights with few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repetitions or high-intensity strength work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Required when exerting a lot of effort in a</a:t>
            </a:r>
          </a:p>
          <a:p>
            <a:pPr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short burst (weightlifting, rugby scrum, etc.)</a:t>
            </a:r>
          </a:p>
          <a:p>
            <a:pPr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Associated with steroids </a:t>
            </a:r>
            <a:endParaRPr lang="en-US" sz="2800" smtClean="0">
              <a:solidFill>
                <a:srgbClr val="320E04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Muscular Endurance</a:t>
            </a:r>
          </a:p>
        </p:txBody>
      </p:sp>
      <p:sp>
        <p:nvSpPr>
          <p:cNvPr id="25602" name="Subtitle 2"/>
          <p:cNvSpPr>
            <a:spLocks/>
          </p:cNvSpPr>
          <p:nvPr/>
        </p:nvSpPr>
        <p:spPr bwMode="auto">
          <a:xfrm>
            <a:off x="1331913" y="5589588"/>
            <a:ext cx="7416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3200">
                <a:solidFill>
                  <a:srgbClr val="320E04"/>
                </a:solidFill>
                <a:latin typeface="Gill Sans MT" pitchFamily="34" charset="0"/>
              </a:rPr>
              <a:t>The ability to use the voluntary muscles many times without getting tired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27622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41438"/>
            <a:ext cx="2714625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ffectLst/>
                <a:ea typeface="ＭＳ Ｐゴシック" charset="-128"/>
              </a:rPr>
              <a:t>Muscular Endurance</a:t>
            </a:r>
            <a:endParaRPr lang="en-US" smtClean="0">
              <a:effectLst/>
              <a:ea typeface="ＭＳ Ｐゴシック" charset="-128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1435100" y="1628775"/>
            <a:ext cx="7499350" cy="46196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800" smtClean="0">
                <a:ea typeface="ＭＳ Ｐゴシック" charset="-128"/>
              </a:rPr>
              <a:t> </a:t>
            </a: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Enables muscles to be exercised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repeatedly without getting tired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Necessary for many sports and physical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activities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It is important for general fitness, everyday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   life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smtClean="0">
              <a:solidFill>
                <a:srgbClr val="320E04"/>
              </a:solidFill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GB" sz="2800" smtClean="0">
                <a:solidFill>
                  <a:srgbClr val="320E04"/>
                </a:solidFill>
                <a:ea typeface="ＭＳ Ｐゴシック" charset="-128"/>
              </a:rPr>
              <a:t> Daily chores are examples of this also</a:t>
            </a:r>
            <a:endParaRPr lang="en-US" sz="2800" smtClean="0">
              <a:solidFill>
                <a:srgbClr val="320E04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31925" y="360363"/>
            <a:ext cx="7407275" cy="782637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Flexibility</a:t>
            </a:r>
          </a:p>
        </p:txBody>
      </p:sp>
      <p:sp>
        <p:nvSpPr>
          <p:cNvPr id="28674" name="Subtitle 2"/>
          <p:cNvSpPr>
            <a:spLocks/>
          </p:cNvSpPr>
          <p:nvPr/>
        </p:nvSpPr>
        <p:spPr bwMode="auto">
          <a:xfrm>
            <a:off x="1331913" y="5589588"/>
            <a:ext cx="7416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GB" sz="3200">
                <a:solidFill>
                  <a:srgbClr val="320E04"/>
                </a:solidFill>
                <a:latin typeface="Gill Sans MT" pitchFamily="34" charset="0"/>
              </a:rPr>
              <a:t>The range of movement possible at a joint</a:t>
            </a:r>
          </a:p>
        </p:txBody>
      </p:sp>
      <p:pic>
        <p:nvPicPr>
          <p:cNvPr id="28675" name="Picture 5" descr="extreme-flexibi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73238"/>
            <a:ext cx="309721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3529012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</TotalTime>
  <Words>419</Words>
  <Application>Microsoft Office PowerPoint</Application>
  <PresentationFormat>On-screen Show (4:3)</PresentationFormat>
  <Paragraphs>89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Physical Education   Components of Health-Related Fitness </vt:lpstr>
      <vt:lpstr>Learning Objectives</vt:lpstr>
      <vt:lpstr>Cardiovascular Fitness</vt:lpstr>
      <vt:lpstr>Cardiovascular Fitness</vt:lpstr>
      <vt:lpstr>Muscular Strength</vt:lpstr>
      <vt:lpstr>Muscular Strength</vt:lpstr>
      <vt:lpstr>Muscular Endurance</vt:lpstr>
      <vt:lpstr>Muscular Endurance</vt:lpstr>
      <vt:lpstr>Flexibility</vt:lpstr>
      <vt:lpstr>Flexibility</vt:lpstr>
      <vt:lpstr>Body Composition</vt:lpstr>
      <vt:lpstr>Body Composition</vt:lpstr>
      <vt:lpstr>Body Mass Index</vt:lpstr>
      <vt:lpstr>How To Measure BMI</vt:lpstr>
      <vt:lpstr>Learning Objectives (Revisited)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Physical Education  Healthy active lifestyles &amp; how they could benefit you</dc:title>
  <dc:creator>Tom</dc:creator>
  <cp:lastModifiedBy>kzolp</cp:lastModifiedBy>
  <cp:revision>34</cp:revision>
  <dcterms:created xsi:type="dcterms:W3CDTF">2009-09-04T16:32:01Z</dcterms:created>
  <dcterms:modified xsi:type="dcterms:W3CDTF">2013-08-08T18:12:19Z</dcterms:modified>
</cp:coreProperties>
</file>